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3" r:id="rId4"/>
    <p:sldId id="264" r:id="rId5"/>
    <p:sldId id="268" r:id="rId6"/>
    <p:sldId id="267" r:id="rId7"/>
  </p:sldIdLst>
  <p:sldSz cx="9144000" cy="6858000" type="screen4x3"/>
  <p:notesSz cx="6743700" cy="9893300"/>
  <p:defaultTextStyle>
    <a:defPPr>
      <a:defRPr lang="en-US"/>
    </a:defPPr>
    <a:lvl1pPr algn="r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4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77" autoAdjust="0"/>
    <p:restoredTop sz="94660"/>
  </p:normalViewPr>
  <p:slideViewPr>
    <p:cSldViewPr>
      <p:cViewPr varScale="1">
        <p:scale>
          <a:sx n="111" d="100"/>
          <a:sy n="111" d="100"/>
        </p:scale>
        <p:origin x="-120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>
                <a:latin typeface="Times New Roman" charset="0"/>
              </a:defRPr>
            </a:lvl1pPr>
          </a:lstStyle>
          <a:p>
            <a:pPr>
              <a:defRPr/>
            </a:pPr>
            <a:fld id="{1DDD4AC1-7DA5-A045-9431-6655699F49D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195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99000"/>
            <a:ext cx="4946650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80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980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>
                <a:latin typeface="Times New Roman" charset="0"/>
              </a:defRPr>
            </a:lvl1pPr>
          </a:lstStyle>
          <a:p>
            <a:pPr>
              <a:defRPr/>
            </a:pPr>
            <a:fld id="{7E9524F1-8F3A-0442-903B-CABF3291E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00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50457-C8F5-6F49-AF0E-FA201D323D89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AA564-B4F3-6D45-8E33-2AE7EF8D1465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AF18C-0004-574E-8496-EC3011E6D4D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D0600-6528-304A-819D-071C0818D42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D0600-6528-304A-819D-071C0818D42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bug"/>
          <p:cNvPicPr>
            <a:picLocks noChangeAspect="1" noChangeArrowheads="1"/>
          </p:cNvPicPr>
          <p:nvPr userDrawn="1"/>
        </p:nvPicPr>
        <p:blipFill>
          <a:blip r:embed="rId2"/>
          <a:srcRect l="8760" t="3432" b="73088"/>
          <a:stretch>
            <a:fillRect/>
          </a:stretch>
        </p:blipFill>
        <p:spPr bwMode="auto">
          <a:xfrm>
            <a:off x="1588" y="3175"/>
            <a:ext cx="9142412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41825" y="6675438"/>
            <a:ext cx="274638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defRPr/>
            </a:pPr>
            <a:fld id="{517776C1-3100-0547-94DF-353704606589}" type="slidenum">
              <a:rPr lang="en-US" sz="600"/>
              <a:pPr algn="ctr">
                <a:spcBef>
                  <a:spcPct val="0"/>
                </a:spcBef>
                <a:defRPr/>
              </a:pPr>
              <a:t>‹#›</a:t>
            </a:fld>
            <a:endParaRPr lang="en-US" sz="6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28600"/>
            <a:ext cx="21145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191250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14800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14800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pptbug"/>
          <p:cNvPicPr>
            <a:picLocks noChangeAspect="1" noChangeArrowheads="1"/>
          </p:cNvPicPr>
          <p:nvPr userDrawn="1"/>
        </p:nvPicPr>
        <p:blipFill>
          <a:blip r:embed="rId13"/>
          <a:srcRect l="8760" t="3432" b="73088"/>
          <a:stretch>
            <a:fillRect/>
          </a:stretch>
        </p:blipFill>
        <p:spPr bwMode="auto">
          <a:xfrm>
            <a:off x="1588" y="3175"/>
            <a:ext cx="9142412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69342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38200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xStyles>
    <p:titleStyle>
      <a:lvl1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684213" rtl="0" eaLnBrk="0" fontAlgn="base" hangingPunct="0">
        <a:spcBef>
          <a:spcPct val="20000"/>
        </a:spcBef>
        <a:spcAft>
          <a:spcPct val="0"/>
        </a:spcAft>
        <a:buSzPct val="25000"/>
        <a:buFont typeface="Wingdings" charset="2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42900" indent="-228600" algn="l" defTabSz="684213" rtl="0" eaLnBrk="0" fontAlgn="base" hangingPunct="0">
        <a:spcBef>
          <a:spcPct val="20000"/>
        </a:spcBef>
        <a:spcAft>
          <a:spcPct val="0"/>
        </a:spcAft>
        <a:buSzPct val="65000"/>
        <a:buFont typeface="Wingdings" charset="2"/>
        <a:buChar char="l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6858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028700" indent="-228600" algn="l" defTabSz="684213" rtl="0" eaLnBrk="0" fontAlgn="base" hangingPunct="0">
        <a:spcBef>
          <a:spcPct val="20000"/>
        </a:spcBef>
        <a:spcAft>
          <a:spcPct val="0"/>
        </a:spcAft>
        <a:buSzPct val="55000"/>
        <a:buFont typeface="Wingdings" charset="2"/>
        <a:buChar char="¡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13716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18288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6pPr>
      <a:lvl7pPr marL="22860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7pPr>
      <a:lvl8pPr marL="27432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8pPr>
      <a:lvl9pPr marL="3200400" indent="-228600" algn="l" defTabSz="6842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71"/>
          <p:cNvSpPr txBox="1">
            <a:spLocks noChangeArrowheads="1"/>
          </p:cNvSpPr>
          <p:nvPr/>
        </p:nvSpPr>
        <p:spPr bwMode="auto">
          <a:xfrm>
            <a:off x="323850" y="3860800"/>
            <a:ext cx="84963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CDIO Initiative</a:t>
            </a:r>
            <a:r>
              <a:rPr lang="en-US" sz="2800" b="1" dirty="0" smtClean="0"/>
              <a:t> Meeting #35</a:t>
            </a:r>
          </a:p>
          <a:p>
            <a:endParaRPr lang="en-US" sz="1800" b="1" dirty="0"/>
          </a:p>
          <a:p>
            <a:r>
              <a:rPr lang="en-US" sz="1800" dirty="0"/>
              <a:t>Location:</a:t>
            </a:r>
            <a:r>
              <a:rPr lang="en-US" sz="1800" dirty="0" smtClean="0"/>
              <a:t> University de Chile, Santiago, Chile</a:t>
            </a:r>
          </a:p>
          <a:p>
            <a:r>
              <a:rPr lang="en-US" sz="1800" dirty="0" smtClean="0"/>
              <a:t>November 12-14, 2014</a:t>
            </a:r>
          </a:p>
          <a:p>
            <a:endParaRPr lang="en-US" sz="1800" dirty="0">
              <a:latin typeface="Verdana" charset="0"/>
            </a:endParaRPr>
          </a:p>
        </p:txBody>
      </p:sp>
      <p:sp>
        <p:nvSpPr>
          <p:cNvPr id="15363" name="Rectangle 76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920037" cy="304800"/>
          </a:xfrm>
        </p:spPr>
        <p:txBody>
          <a:bodyPr/>
          <a:lstStyle/>
          <a:p>
            <a:endParaRPr lang="en-GB" i="1">
              <a:solidFill>
                <a:schemeClr val="tx1"/>
              </a:solidFill>
            </a:endParaRPr>
          </a:p>
        </p:txBody>
      </p:sp>
      <p:pic>
        <p:nvPicPr>
          <p:cNvPr id="15364" name="Picture 7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914400"/>
            <a:ext cx="56737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Meeting goals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12175" cy="522605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/>
              <a:t>Follow-up on the actions to have been performed in the</a:t>
            </a:r>
            <a:r>
              <a:rPr lang="en-US" dirty="0" smtClean="0"/>
              <a:t> June-Nov  </a:t>
            </a:r>
            <a:r>
              <a:rPr lang="en-US" dirty="0"/>
              <a:t>period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Run CDIO Introduction </a:t>
            </a:r>
            <a:r>
              <a:rPr lang="en-US" dirty="0" smtClean="0"/>
              <a:t>Workshop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Conduct a SWOT analysis and discuss the future </a:t>
            </a:r>
            <a:r>
              <a:rPr lang="en-US" smtClean="0"/>
              <a:t>strategy of </a:t>
            </a:r>
            <a:r>
              <a:rPr lang="en-US" dirty="0" smtClean="0"/>
              <a:t>the CDIO Initiative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Decide on location for 2015 CDIO Fall meeting and 2017 International CDIO conference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Tuesday, November 11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37631"/>
              </p:ext>
            </p:extLst>
          </p:nvPr>
        </p:nvGraphicFramePr>
        <p:xfrm>
          <a:off x="285750" y="1397000"/>
          <a:ext cx="8643938" cy="3100871"/>
        </p:xfrm>
        <a:graphic>
          <a:graphicData uri="http://schemas.openxmlformats.org/drawingml/2006/table">
            <a:tbl>
              <a:tblPr/>
              <a:tblGrid>
                <a:gridCol w="1162050"/>
                <a:gridCol w="3429000"/>
                <a:gridCol w="1676400"/>
                <a:gridCol w="2376488"/>
              </a:tblGrid>
              <a:tr h="496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Leader/resp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Location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2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Council, program and theme leaders meeting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Review of the meeting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agenda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Charge to the region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CDIO office status report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 Hugo, J Malmqvist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University de Chile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1599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Informal dinner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TBD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6934200" cy="555625"/>
          </a:xfrm>
        </p:spPr>
        <p:txBody>
          <a:bodyPr/>
          <a:lstStyle/>
          <a:p>
            <a:r>
              <a:rPr lang="en-GB" dirty="0" smtClean="0"/>
              <a:t>Wednesday, November 12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8065"/>
              </p:ext>
            </p:extLst>
          </p:nvPr>
        </p:nvGraphicFramePr>
        <p:xfrm>
          <a:off x="152400" y="1295400"/>
          <a:ext cx="8920164" cy="3870960"/>
        </p:xfrm>
        <a:graphic>
          <a:graphicData uri="http://schemas.openxmlformats.org/drawingml/2006/table">
            <a:tbl>
              <a:tblPr/>
              <a:tblGrid>
                <a:gridCol w="995363"/>
                <a:gridCol w="1480021"/>
                <a:gridCol w="3384376"/>
                <a:gridCol w="1944216"/>
                <a:gridCol w="1116188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Resp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09.00-13.00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See regular conference schedule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13.00-14.00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14.00-15.00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Breakout session: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Conference planning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15.00-16.00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Breakout session: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Conference development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Awards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Key note speakers – wish list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Conference guidebook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How to make the conference more interesting for “senior” </a:t>
                      </a:r>
                      <a:r>
                        <a:rPr kumimoji="0" lang="en-GB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CDIO:ers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TBA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16.00-16.30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Coffee break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16.30-17.30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Breakout session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CDIO Standards 2.0 rubrics – revision proposal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Bennedsen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18.00-19.30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Welcome reception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Thursday, November 13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8966"/>
              </p:ext>
            </p:extLst>
          </p:nvPr>
        </p:nvGraphicFramePr>
        <p:xfrm>
          <a:off x="152400" y="1295400"/>
          <a:ext cx="8920164" cy="4041656"/>
        </p:xfrm>
        <a:graphic>
          <a:graphicData uri="http://schemas.openxmlformats.org/drawingml/2006/table">
            <a:tbl>
              <a:tblPr/>
              <a:tblGrid>
                <a:gridCol w="995363"/>
                <a:gridCol w="2169319"/>
                <a:gridCol w="2169319"/>
                <a:gridCol w="2133600"/>
                <a:gridCol w="1452563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Resp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24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09.00-10.00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</a:t>
                      </a: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session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Breakout session: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CDIO Initiative SWOT analysis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CDIO Strategy idea generation</a:t>
                      </a: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10.00-11.00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93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11.00-11.30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Coffee break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11.30-12.45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</a:t>
                      </a: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session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12.45-14.00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Lunch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14.00-15.15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Breakout session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On-line CDIO courses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TBA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15.15-16.30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16.30-17.00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Coffeebreak</a:t>
                      </a: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17.00-18.00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Regular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Breakout session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CDIO website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CDIO Initiative Statutes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Regional sessions</a:t>
                      </a:r>
                      <a:endParaRPr kumimoji="0" lang="en-GB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18.00-18.30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Campus Tour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19.00-21.30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Gala Dinner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6934200" cy="555625"/>
          </a:xfrm>
        </p:spPr>
        <p:txBody>
          <a:bodyPr/>
          <a:lstStyle/>
          <a:p>
            <a:r>
              <a:rPr lang="en-GB" dirty="0" smtClean="0"/>
              <a:t>Friday, November 14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6617"/>
              </p:ext>
            </p:extLst>
          </p:nvPr>
        </p:nvGraphicFramePr>
        <p:xfrm>
          <a:off x="147637" y="1340768"/>
          <a:ext cx="8920163" cy="4320807"/>
        </p:xfrm>
        <a:graphic>
          <a:graphicData uri="http://schemas.openxmlformats.org/drawingml/2006/table">
            <a:tbl>
              <a:tblPr/>
              <a:tblGrid>
                <a:gridCol w="995363"/>
                <a:gridCol w="2552700"/>
                <a:gridCol w="2552700"/>
                <a:gridCol w="1447800"/>
                <a:gridCol w="1371600"/>
              </a:tblGrid>
              <a:tr h="27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Resp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3345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+mn-lt"/>
                        </a:rPr>
                        <a:t>09.00-10.00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+mn-lt"/>
                        </a:rPr>
                        <a:t>See regular schedule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/>
                      </a:r>
                      <a:b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</a:b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20727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+mn-lt"/>
                        </a:rPr>
                        <a:t>10.00-11.00</a:t>
                      </a:r>
                      <a:endParaRPr lang="en-GB" sz="1100" dirty="0">
                        <a:latin typeface="+mn-lt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 smtClean="0">
                          <a:latin typeface="+mn-lt"/>
                        </a:rPr>
                        <a:t>Regular</a:t>
                      </a:r>
                      <a:r>
                        <a:rPr lang="en-GB" sz="1100" i="1" baseline="0" dirty="0" smtClean="0">
                          <a:latin typeface="+mn-lt"/>
                        </a:rPr>
                        <a:t> session</a:t>
                      </a:r>
                      <a:endParaRPr lang="en-GB" sz="1100" i="1" dirty="0">
                        <a:latin typeface="+mn-lt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 smtClean="0">
                          <a:latin typeface="+mn-lt"/>
                        </a:rPr>
                        <a:t>Breakout session</a:t>
                      </a:r>
                      <a:endParaRPr lang="en-GB" sz="1100" i="1" dirty="0">
                        <a:latin typeface="+mn-lt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333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11.00-11.30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Coffee Break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59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11.30-12.45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Plenary session: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Presentations of offers to host 2017 International Conference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Presentation of offer to host 2015 Fall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New school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Regional reports (Europe, Asia, UK-Ire, North America)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CDIO Initiative SWOT analysis ideas for activities and goals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2189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12.30-14.00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Lunch break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  <a:tr h="59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14..00-15.30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sv-SE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CDIO Council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Locations of 2015 Fall </a:t>
                      </a: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meeting and 2017 International Conference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Revision of CDIO 2.0 Rubrics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Election committee for next June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New collaborator applications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Plan for 2015 </a:t>
                      </a: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International Conference 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</a:t>
                      </a:r>
                      <a:r>
                        <a:rPr kumimoji="0" lang="en-GB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Telecons</a:t>
                      </a: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Nov – June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Char char=""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Wrap-up of work started at meeting: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   -- CDIO website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     --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Planning work with vision, mission, goals, strategies for CDIO Initiative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CB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82B5CA"/>
      </a:dk2>
      <a:lt2>
        <a:srgbClr val="669933"/>
      </a:lt2>
      <a:accent1>
        <a:srgbClr val="660033"/>
      </a:accent1>
      <a:accent2>
        <a:srgbClr val="067875"/>
      </a:accent2>
      <a:accent3>
        <a:srgbClr val="FFFFFF"/>
      </a:accent3>
      <a:accent4>
        <a:srgbClr val="000000"/>
      </a:accent4>
      <a:accent5>
        <a:srgbClr val="B8AAAD"/>
      </a:accent5>
      <a:accent6>
        <a:srgbClr val="056C69"/>
      </a:accent6>
      <a:hlink>
        <a:srgbClr val="FEC024"/>
      </a:hlink>
      <a:folHlink>
        <a:srgbClr val="17496F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82B5CA"/>
        </a:dk2>
        <a:lt2>
          <a:srgbClr val="669933"/>
        </a:lt2>
        <a:accent1>
          <a:srgbClr val="660033"/>
        </a:accent1>
        <a:accent2>
          <a:srgbClr val="067875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056C69"/>
        </a:accent6>
        <a:hlink>
          <a:srgbClr val="FEC024"/>
        </a:hlink>
        <a:folHlink>
          <a:srgbClr val="1749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3399"/>
        </a:dk2>
        <a:lt2>
          <a:srgbClr val="CCFF99"/>
        </a:lt2>
        <a:accent1>
          <a:srgbClr val="008000"/>
        </a:accent1>
        <a:accent2>
          <a:srgbClr val="FFCC66"/>
        </a:accent2>
        <a:accent3>
          <a:srgbClr val="AAADCA"/>
        </a:accent3>
        <a:accent4>
          <a:srgbClr val="DADADA"/>
        </a:accent4>
        <a:accent5>
          <a:srgbClr val="AAC0AA"/>
        </a:accent5>
        <a:accent6>
          <a:srgbClr val="E7B95C"/>
        </a:accent6>
        <a:hlink>
          <a:srgbClr val="0099CC"/>
        </a:hlink>
        <a:folHlink>
          <a:srgbClr val="99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Settings\All Users\Application Data\Microsoft\Templates\Blank Presentation.pot</Template>
  <TotalTime>9795</TotalTime>
  <Words>456</Words>
  <Application>Microsoft Macintosh PowerPoint</Application>
  <PresentationFormat>On-screen Show (4:3)</PresentationFormat>
  <Paragraphs>133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Meeting goals</vt:lpstr>
      <vt:lpstr>Tuesday, November 11</vt:lpstr>
      <vt:lpstr>Wednesday, November 12</vt:lpstr>
      <vt:lpstr>Thursday, November 13</vt:lpstr>
      <vt:lpstr>Friday, November 14</vt:lpstr>
    </vt:vector>
  </TitlesOfParts>
  <Company>Monitor Company Group, L.P.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LRAPPOLI</dc:creator>
  <cp:lastModifiedBy>Johan Malmqvist</cp:lastModifiedBy>
  <cp:revision>259</cp:revision>
  <dcterms:created xsi:type="dcterms:W3CDTF">2013-11-01T01:50:52Z</dcterms:created>
  <dcterms:modified xsi:type="dcterms:W3CDTF">2014-10-15T10:53:16Z</dcterms:modified>
</cp:coreProperties>
</file>